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8" r:id="rId2"/>
  </p:sldMasterIdLst>
  <p:notesMasterIdLst>
    <p:notesMasterId r:id="rId34"/>
  </p:notesMasterIdLst>
  <p:sldIdLst>
    <p:sldId id="256" r:id="rId3"/>
    <p:sldId id="258" r:id="rId4"/>
    <p:sldId id="259" r:id="rId5"/>
    <p:sldId id="298" r:id="rId6"/>
    <p:sldId id="299" r:id="rId7"/>
    <p:sldId id="297" r:id="rId8"/>
    <p:sldId id="284" r:id="rId9"/>
    <p:sldId id="285" r:id="rId10"/>
    <p:sldId id="286" r:id="rId11"/>
    <p:sldId id="287" r:id="rId12"/>
    <p:sldId id="301" r:id="rId13"/>
    <p:sldId id="302" r:id="rId14"/>
    <p:sldId id="303" r:id="rId15"/>
    <p:sldId id="288" r:id="rId16"/>
    <p:sldId id="289" r:id="rId17"/>
    <p:sldId id="290" r:id="rId18"/>
    <p:sldId id="291" r:id="rId19"/>
    <p:sldId id="292" r:id="rId20"/>
    <p:sldId id="304" r:id="rId21"/>
    <p:sldId id="305" r:id="rId22"/>
    <p:sldId id="306" r:id="rId23"/>
    <p:sldId id="307" r:id="rId24"/>
    <p:sldId id="293" r:id="rId25"/>
    <p:sldId id="295" r:id="rId26"/>
    <p:sldId id="294" r:id="rId27"/>
    <p:sldId id="296" r:id="rId28"/>
    <p:sldId id="308" r:id="rId29"/>
    <p:sldId id="309" r:id="rId30"/>
    <p:sldId id="310" r:id="rId31"/>
    <p:sldId id="300" r:id="rId32"/>
    <p:sldId id="282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FCC800"/>
    <a:srgbClr val="20AEE5"/>
    <a:srgbClr val="363F4A"/>
    <a:srgbClr val="133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89" y="36"/>
      </p:cViewPr>
      <p:guideLst>
        <p:guide orient="horz" pos="3748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86B7-561B-4B81-AFE2-A0E4D3854DC1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E9879-C13A-48B2-B4FD-216FB6A5C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596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530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99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35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37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615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17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71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95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42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85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8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329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1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08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590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91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700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89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67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909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618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3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82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58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22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50378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01685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40490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106878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344683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80663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000979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81001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04108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480099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32660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527387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76267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27138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717574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143743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264080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98503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31951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45916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 rot="10800000" flipH="1">
            <a:off x="9703559" y="5065180"/>
            <a:ext cx="3020116" cy="2147079"/>
            <a:chOff x="2074" y="-2"/>
            <a:chExt cx="4082" cy="2902"/>
          </a:xfrm>
          <a:gradFill>
            <a:gsLst>
              <a:gs pos="0">
                <a:srgbClr val="363F4A"/>
              </a:gs>
              <a:gs pos="97101">
                <a:srgbClr val="20AEE5"/>
              </a:gs>
              <a:gs pos="73000">
                <a:srgbClr val="0070C0"/>
              </a:gs>
            </a:gsLst>
            <a:lin ang="10800000" scaled="0"/>
          </a:gra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 userDrawn="1"/>
        </p:nvGrpSpPr>
        <p:grpSpPr>
          <a:xfrm>
            <a:off x="649221" y="611737"/>
            <a:ext cx="3170252" cy="553089"/>
            <a:chOff x="1551004" y="4350583"/>
            <a:chExt cx="3170665" cy="552961"/>
          </a:xfrm>
        </p:grpSpPr>
        <p:sp>
          <p:nvSpPr>
            <p:cNvPr id="57" name="矩形 65"/>
            <p:cNvSpPr>
              <a:spLocks noChangeArrowheads="1"/>
            </p:cNvSpPr>
            <p:nvPr/>
          </p:nvSpPr>
          <p:spPr bwMode="auto">
            <a:xfrm>
              <a:off x="1551004" y="4350583"/>
              <a:ext cx="25442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2000" spc="3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大黑简体" pitchFamily="2" charset="-122"/>
                  <a:ea typeface="方正正大黑简体" pitchFamily="2" charset="-122"/>
                </a:rPr>
                <a:t>点击此处添加标题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551004" y="4657323"/>
              <a:ext cx="31706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000" b="0" spc="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http://www.1ppt.com</a:t>
              </a:r>
              <a:endParaRPr lang="zh-CN" altLang="en-US" sz="1000" b="0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-5324" y="31817"/>
            <a:ext cx="730155" cy="743122"/>
            <a:chOff x="-5326" y="31810"/>
            <a:chExt cx="730250" cy="742950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0" name="Freeform 40"/>
            <p:cNvSpPr/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41"/>
            <p:cNvSpPr/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5324" y="184254"/>
            <a:ext cx="1323803" cy="743123"/>
            <a:chOff x="-5326" y="184210"/>
            <a:chExt cx="1323975" cy="74295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3" name="Freeform 42"/>
            <p:cNvSpPr/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Oval 43"/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 userDrawn="1"/>
        </p:nvGrpSpPr>
        <p:grpSpPr>
          <a:xfrm>
            <a:off x="-5324" y="371622"/>
            <a:ext cx="3166651" cy="73359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6" name="Freeform 44"/>
            <p:cNvSpPr/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45"/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 userDrawn="1"/>
        </p:nvGrpSpPr>
        <p:grpSpPr>
          <a:xfrm>
            <a:off x="-5324" y="482772"/>
            <a:ext cx="1679357" cy="809812"/>
            <a:chOff x="-5326" y="482660"/>
            <a:chExt cx="1679576" cy="8096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9" name="Freeform 46"/>
            <p:cNvSpPr/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 userDrawn="1"/>
        </p:nvGrpSpPr>
        <p:grpSpPr>
          <a:xfrm>
            <a:off x="-5324" y="822577"/>
            <a:ext cx="646029" cy="660554"/>
            <a:chOff x="-5326" y="822385"/>
            <a:chExt cx="646113" cy="66040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72" name="Freeform 48"/>
            <p:cNvSpPr/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49"/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48203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78695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160138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960080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27324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68137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231340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14754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54092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38716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800993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600755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612602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46570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440150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103756"/>
      </p:ext>
    </p:extLst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312029"/>
      </p:ext>
    </p:extLst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08989"/>
      </p:ext>
    </p:extLst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37536"/>
      </p:ext>
    </p:extLst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16540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054326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66961"/>
      </p:ext>
    </p:extLst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98003"/>
      </p:ext>
    </p:extLst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81662"/>
      </p:ext>
    </p:extLst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40729"/>
      </p:ext>
    </p:extLst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416963"/>
      </p:ext>
    </p:extLst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949591"/>
      </p:ext>
    </p:extLst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168085"/>
      </p:ext>
    </p:extLst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20153"/>
      </p:ext>
    </p:extLst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5809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68063"/>
      </p:ext>
    </p:extLst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442248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508436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829725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320636280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57935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2023/9/15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946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2023/9/15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480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12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917459"/>
      </p:ext>
    </p:extLst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40399"/>
      </p:ext>
    </p:extLst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654" r:id="rId64"/>
    <p:sldLayoutId id="2147483655" r:id="rId65"/>
    <p:sldLayoutId id="2147483656" r:id="rId66"/>
    <p:sldLayoutId id="2147483657" r:id="rId67"/>
    <p:sldLayoutId id="2147483658" r:id="rId68"/>
    <p:sldLayoutId id="2147483659" r:id="rId69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3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6" name="文本框 135"/>
          <p:cNvSpPr txBox="1"/>
          <p:nvPr/>
        </p:nvSpPr>
        <p:spPr>
          <a:xfrm>
            <a:off x="3674671" y="5034241"/>
            <a:ext cx="33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汇报人：杨润东 王宇成 窦文浩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1"/>
          <p:cNvSpPr txBox="1"/>
          <p:nvPr/>
        </p:nvSpPr>
        <p:spPr>
          <a:xfrm>
            <a:off x="1553168" y="2767233"/>
            <a:ext cx="8828911" cy="101566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spc="-300">
                <a:ln w="0"/>
                <a:solidFill>
                  <a:schemeClr val="accent5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spc="0" dirty="0">
                <a:latin typeface="+mn-lt"/>
                <a:ea typeface="+mn-ea"/>
                <a:cs typeface="+mn-ea"/>
                <a:sym typeface="+mn-lt"/>
              </a:rPr>
              <a:t>Mini Redis </a:t>
            </a:r>
            <a:r>
              <a:rPr lang="zh-CN" altLang="en-US" b="1" spc="0" dirty="0">
                <a:latin typeface="+mn-lt"/>
                <a:ea typeface="+mn-ea"/>
                <a:cs typeface="+mn-ea"/>
                <a:sym typeface="+mn-lt"/>
              </a:rPr>
              <a:t>内容扩展实现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7AEC3F55-050C-A886-B49E-ACE4B1E2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03" y="2333208"/>
            <a:ext cx="9922503" cy="3679312"/>
          </a:xfrm>
          <a:prstGeom prst="rect">
            <a:avLst/>
          </a:prstGeom>
        </p:spPr>
      </p:pic>
      <p:sp>
        <p:nvSpPr>
          <p:cNvPr id="66" name="文本占位符 2">
            <a:extLst>
              <a:ext uri="{FF2B5EF4-FFF2-40B4-BE49-F238E27FC236}">
                <a16:creationId xmlns:a16="http://schemas.microsoft.com/office/drawing/2014/main" id="{1B764F7C-E4FF-C639-01AC-C15EB2102C7B}"/>
              </a:ext>
            </a:extLst>
          </p:cNvPr>
          <p:cNvSpPr txBox="1">
            <a:spLocks/>
          </p:cNvSpPr>
          <p:nvPr/>
        </p:nvSpPr>
        <p:spPr>
          <a:xfrm>
            <a:off x="862256" y="1680040"/>
            <a:ext cx="9601200" cy="984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复现：在服务器初始化时完成，以保证主从一致性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62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测试脚本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CD5A9-2654-DBEF-0639-CC1BEA4A0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43" y="995593"/>
            <a:ext cx="5211491" cy="45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2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290AB77-BA91-4B34-D218-9AF28FD72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15" y="637566"/>
            <a:ext cx="6702650" cy="52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3749FE-06AA-00B3-7C4E-704EF7D0E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20" y="212452"/>
            <a:ext cx="7938323" cy="60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7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Redis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主从架构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81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90E31F8F-A297-8A61-1245-06F8AA205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47" y="389726"/>
            <a:ext cx="4689475" cy="492443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基本原理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FCE073D-0B26-9CDD-5727-7550933B752B}"/>
              </a:ext>
            </a:extLst>
          </p:cNvPr>
          <p:cNvSpPr txBox="1">
            <a:spLocks/>
          </p:cNvSpPr>
          <p:nvPr/>
        </p:nvSpPr>
        <p:spPr>
          <a:xfrm>
            <a:off x="996044" y="1650618"/>
            <a:ext cx="9045149" cy="2867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启动多个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区分主从节点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区分函数操作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从节点同步主节点数据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26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945299" y="2098323"/>
            <a:ext cx="4170097" cy="297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主从节点区分：根据命令行参数设置对应端口为主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从节点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5F23ABDA-ED08-E56F-C7FC-F633934EF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87" y="838569"/>
            <a:ext cx="5829343" cy="470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3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534143" y="2109266"/>
            <a:ext cx="3283170" cy="2755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函数区分：在各功能中通过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is_master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函数判断节点类型后区分处理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6AC8FC-6D54-A26E-E310-18B5D395E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154" y="97125"/>
            <a:ext cx="7815320" cy="663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5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945300" y="2098323"/>
            <a:ext cx="4058750" cy="323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同步：通过原函数对应函数将命令同步至从节点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F89AC5-A652-AFF2-E551-CBE8D5BA47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"/>
          <a:stretch/>
        </p:blipFill>
        <p:spPr>
          <a:xfrm>
            <a:off x="5169048" y="380491"/>
            <a:ext cx="6400847" cy="472490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CC2AE3AD-E16D-AB6C-2DC0-D353702DB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48" y="5181600"/>
            <a:ext cx="2919434" cy="11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测试脚本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006823B9-FE9C-077C-FAB5-C7EBE45DB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99" y="191637"/>
            <a:ext cx="4362052" cy="64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1477044" y="1759340"/>
            <a:ext cx="1858633" cy="101589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/>
            <a:r>
              <a:rPr lang="zh-CN" altLang="en-US" sz="6000" b="1" spc="-300" dirty="0">
                <a:ln w="0"/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548961" y="2717458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b="1" spc="60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400" b="1" spc="60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298257" y="2255966"/>
            <a:ext cx="252000" cy="252000"/>
            <a:chOff x="2536529" y="3702471"/>
            <a:chExt cx="545036" cy="553134"/>
          </a:xfrm>
        </p:grpSpPr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2536529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6"/>
            <p:cNvSpPr>
              <a:spLocks noEditPoints="1"/>
            </p:cNvSpPr>
            <p:nvPr/>
          </p:nvSpPr>
          <p:spPr bwMode="auto">
            <a:xfrm>
              <a:off x="2620404" y="3860503"/>
              <a:ext cx="377285" cy="237070"/>
            </a:xfrm>
            <a:custGeom>
              <a:avLst/>
              <a:gdLst>
                <a:gd name="T0" fmla="*/ 73 w 76"/>
                <a:gd name="T1" fmla="*/ 43 h 50"/>
                <a:gd name="T2" fmla="*/ 62 w 76"/>
                <a:gd name="T3" fmla="*/ 43 h 50"/>
                <a:gd name="T4" fmla="*/ 72 w 76"/>
                <a:gd name="T5" fmla="*/ 33 h 50"/>
                <a:gd name="T6" fmla="*/ 72 w 76"/>
                <a:gd name="T7" fmla="*/ 11 h 50"/>
                <a:gd name="T8" fmla="*/ 61 w 76"/>
                <a:gd name="T9" fmla="*/ 0 h 50"/>
                <a:gd name="T10" fmla="*/ 15 w 76"/>
                <a:gd name="T11" fmla="*/ 0 h 50"/>
                <a:gd name="T12" fmla="*/ 4 w 76"/>
                <a:gd name="T13" fmla="*/ 11 h 50"/>
                <a:gd name="T14" fmla="*/ 4 w 76"/>
                <a:gd name="T15" fmla="*/ 33 h 50"/>
                <a:gd name="T16" fmla="*/ 13 w 76"/>
                <a:gd name="T17" fmla="*/ 43 h 50"/>
                <a:gd name="T18" fmla="*/ 3 w 76"/>
                <a:gd name="T19" fmla="*/ 43 h 50"/>
                <a:gd name="T20" fmla="*/ 0 w 76"/>
                <a:gd name="T21" fmla="*/ 46 h 50"/>
                <a:gd name="T22" fmla="*/ 0 w 76"/>
                <a:gd name="T23" fmla="*/ 47 h 50"/>
                <a:gd name="T24" fmla="*/ 3 w 76"/>
                <a:gd name="T25" fmla="*/ 50 h 50"/>
                <a:gd name="T26" fmla="*/ 73 w 76"/>
                <a:gd name="T27" fmla="*/ 50 h 50"/>
                <a:gd name="T28" fmla="*/ 76 w 76"/>
                <a:gd name="T29" fmla="*/ 47 h 50"/>
                <a:gd name="T30" fmla="*/ 76 w 76"/>
                <a:gd name="T31" fmla="*/ 46 h 50"/>
                <a:gd name="T32" fmla="*/ 73 w 76"/>
                <a:gd name="T33" fmla="*/ 43 h 50"/>
                <a:gd name="T34" fmla="*/ 11 w 76"/>
                <a:gd name="T35" fmla="*/ 33 h 50"/>
                <a:gd name="T36" fmla="*/ 11 w 76"/>
                <a:gd name="T37" fmla="*/ 11 h 50"/>
                <a:gd name="T38" fmla="*/ 15 w 76"/>
                <a:gd name="T39" fmla="*/ 7 h 50"/>
                <a:gd name="T40" fmla="*/ 61 w 76"/>
                <a:gd name="T41" fmla="*/ 7 h 50"/>
                <a:gd name="T42" fmla="*/ 65 w 76"/>
                <a:gd name="T43" fmla="*/ 11 h 50"/>
                <a:gd name="T44" fmla="*/ 65 w 76"/>
                <a:gd name="T45" fmla="*/ 33 h 50"/>
                <a:gd name="T46" fmla="*/ 61 w 76"/>
                <a:gd name="T47" fmla="*/ 37 h 50"/>
                <a:gd name="T48" fmla="*/ 15 w 76"/>
                <a:gd name="T49" fmla="*/ 37 h 50"/>
                <a:gd name="T50" fmla="*/ 11 w 76"/>
                <a:gd name="T51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50">
                  <a:moveTo>
                    <a:pt x="73" y="43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7" y="43"/>
                    <a:pt x="72" y="38"/>
                    <a:pt x="72" y="33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5"/>
                    <a:pt x="67" y="0"/>
                    <a:pt x="6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4" y="5"/>
                    <a:pt x="4" y="1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8"/>
                    <a:pt x="8" y="43"/>
                    <a:pt x="1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3"/>
                    <a:pt x="0" y="44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4" y="50"/>
                    <a:pt x="76" y="49"/>
                    <a:pt x="76" y="47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4"/>
                    <a:pt x="74" y="43"/>
                    <a:pt x="73" y="43"/>
                  </a:cubicBezTo>
                  <a:close/>
                  <a:moveTo>
                    <a:pt x="11" y="3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2" y="7"/>
                    <a:pt x="15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3" y="7"/>
                    <a:pt x="65" y="9"/>
                    <a:pt x="65" y="1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5"/>
                    <a:pt x="63" y="37"/>
                    <a:pt x="61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1" y="35"/>
                    <a:pt x="1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02916" y="2255966"/>
            <a:ext cx="252000" cy="252000"/>
            <a:chOff x="4205553" y="3702471"/>
            <a:chExt cx="545036" cy="553134"/>
          </a:xfrm>
        </p:grpSpPr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4205553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356848" y="3791564"/>
              <a:ext cx="269741" cy="369506"/>
            </a:xfrm>
            <a:custGeom>
              <a:avLst/>
              <a:gdLst>
                <a:gd name="T0" fmla="*/ 30 w 48"/>
                <a:gd name="T1" fmla="*/ 68 h 68"/>
                <a:gd name="T2" fmla="*/ 27 w 48"/>
                <a:gd name="T3" fmla="*/ 67 h 68"/>
                <a:gd name="T4" fmla="*/ 18 w 48"/>
                <a:gd name="T5" fmla="*/ 52 h 68"/>
                <a:gd name="T6" fmla="*/ 11 w 48"/>
                <a:gd name="T7" fmla="*/ 56 h 68"/>
                <a:gd name="T8" fmla="*/ 7 w 48"/>
                <a:gd name="T9" fmla="*/ 56 h 68"/>
                <a:gd name="T10" fmla="*/ 5 w 48"/>
                <a:gd name="T11" fmla="*/ 53 h 68"/>
                <a:gd name="T12" fmla="*/ 0 w 48"/>
                <a:gd name="T13" fmla="*/ 4 h 68"/>
                <a:gd name="T14" fmla="*/ 2 w 48"/>
                <a:gd name="T15" fmla="*/ 1 h 68"/>
                <a:gd name="T16" fmla="*/ 6 w 48"/>
                <a:gd name="T17" fmla="*/ 1 h 68"/>
                <a:gd name="T18" fmla="*/ 46 w 48"/>
                <a:gd name="T19" fmla="*/ 30 h 68"/>
                <a:gd name="T20" fmla="*/ 48 w 48"/>
                <a:gd name="T21" fmla="*/ 33 h 68"/>
                <a:gd name="T22" fmla="*/ 46 w 48"/>
                <a:gd name="T23" fmla="*/ 36 h 68"/>
                <a:gd name="T24" fmla="*/ 38 w 48"/>
                <a:gd name="T25" fmla="*/ 40 h 68"/>
                <a:gd name="T26" fmla="*/ 47 w 48"/>
                <a:gd name="T27" fmla="*/ 55 h 68"/>
                <a:gd name="T28" fmla="*/ 47 w 48"/>
                <a:gd name="T29" fmla="*/ 58 h 68"/>
                <a:gd name="T30" fmla="*/ 46 w 48"/>
                <a:gd name="T31" fmla="*/ 60 h 68"/>
                <a:gd name="T32" fmla="*/ 32 w 48"/>
                <a:gd name="T33" fmla="*/ 68 h 68"/>
                <a:gd name="T34" fmla="*/ 30 w 48"/>
                <a:gd name="T35" fmla="*/ 68 h 68"/>
                <a:gd name="T36" fmla="*/ 20 w 48"/>
                <a:gd name="T37" fmla="*/ 43 h 68"/>
                <a:gd name="T38" fmla="*/ 23 w 48"/>
                <a:gd name="T39" fmla="*/ 45 h 68"/>
                <a:gd name="T40" fmla="*/ 31 w 48"/>
                <a:gd name="T41" fmla="*/ 60 h 68"/>
                <a:gd name="T42" fmla="*/ 39 w 48"/>
                <a:gd name="T43" fmla="*/ 56 h 68"/>
                <a:gd name="T44" fmla="*/ 30 w 48"/>
                <a:gd name="T45" fmla="*/ 41 h 68"/>
                <a:gd name="T46" fmla="*/ 30 w 48"/>
                <a:gd name="T47" fmla="*/ 38 h 68"/>
                <a:gd name="T48" fmla="*/ 32 w 48"/>
                <a:gd name="T49" fmla="*/ 36 h 68"/>
                <a:gd name="T50" fmla="*/ 38 w 48"/>
                <a:gd name="T51" fmla="*/ 32 h 68"/>
                <a:gd name="T52" fmla="*/ 8 w 48"/>
                <a:gd name="T53" fmla="*/ 11 h 68"/>
                <a:gd name="T54" fmla="*/ 12 w 48"/>
                <a:gd name="T55" fmla="*/ 47 h 68"/>
                <a:gd name="T56" fmla="*/ 18 w 48"/>
                <a:gd name="T57" fmla="*/ 44 h 68"/>
                <a:gd name="T58" fmla="*/ 20 w 48"/>
                <a:gd name="T59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68">
                  <a:moveTo>
                    <a:pt x="30" y="68"/>
                  </a:moveTo>
                  <a:cubicBezTo>
                    <a:pt x="29" y="68"/>
                    <a:pt x="28" y="68"/>
                    <a:pt x="27" y="67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7"/>
                    <a:pt x="7" y="56"/>
                  </a:cubicBezTo>
                  <a:cubicBezTo>
                    <a:pt x="6" y="56"/>
                    <a:pt x="5" y="55"/>
                    <a:pt x="5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7" y="30"/>
                    <a:pt x="48" y="32"/>
                    <a:pt x="48" y="33"/>
                  </a:cubicBezTo>
                  <a:cubicBezTo>
                    <a:pt x="48" y="34"/>
                    <a:pt x="47" y="35"/>
                    <a:pt x="46" y="36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8" y="57"/>
                    <a:pt x="47" y="58"/>
                  </a:cubicBezTo>
                  <a:cubicBezTo>
                    <a:pt x="47" y="59"/>
                    <a:pt x="47" y="59"/>
                    <a:pt x="46" y="60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lose/>
                  <a:moveTo>
                    <a:pt x="20" y="43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39"/>
                    <a:pt x="30" y="38"/>
                  </a:cubicBezTo>
                  <a:cubicBezTo>
                    <a:pt x="30" y="37"/>
                    <a:pt x="31" y="36"/>
                    <a:pt x="32" y="36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9" y="43"/>
                    <a:pt x="2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907575" y="2255966"/>
            <a:ext cx="252000" cy="252000"/>
            <a:chOff x="3391510" y="3702471"/>
            <a:chExt cx="545036" cy="553134"/>
          </a:xfrm>
        </p:grpSpPr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3391510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3461686" y="3801159"/>
              <a:ext cx="404683" cy="285019"/>
            </a:xfrm>
            <a:custGeom>
              <a:avLst/>
              <a:gdLst>
                <a:gd name="T0" fmla="*/ 62 w 75"/>
                <a:gd name="T1" fmla="*/ 6 h 56"/>
                <a:gd name="T2" fmla="*/ 62 w 75"/>
                <a:gd name="T3" fmla="*/ 4 h 56"/>
                <a:gd name="T4" fmla="*/ 58 w 75"/>
                <a:gd name="T5" fmla="*/ 0 h 56"/>
                <a:gd name="T6" fmla="*/ 53 w 75"/>
                <a:gd name="T7" fmla="*/ 0 h 56"/>
                <a:gd name="T8" fmla="*/ 49 w 75"/>
                <a:gd name="T9" fmla="*/ 4 h 56"/>
                <a:gd name="T10" fmla="*/ 49 w 75"/>
                <a:gd name="T11" fmla="*/ 6 h 56"/>
                <a:gd name="T12" fmla="*/ 14 w 75"/>
                <a:gd name="T13" fmla="*/ 6 h 56"/>
                <a:gd name="T14" fmla="*/ 0 w 75"/>
                <a:gd name="T15" fmla="*/ 20 h 56"/>
                <a:gd name="T16" fmla="*/ 0 w 75"/>
                <a:gd name="T17" fmla="*/ 42 h 56"/>
                <a:gd name="T18" fmla="*/ 14 w 75"/>
                <a:gd name="T19" fmla="*/ 56 h 56"/>
                <a:gd name="T20" fmla="*/ 61 w 75"/>
                <a:gd name="T21" fmla="*/ 56 h 56"/>
                <a:gd name="T22" fmla="*/ 75 w 75"/>
                <a:gd name="T23" fmla="*/ 42 h 56"/>
                <a:gd name="T24" fmla="*/ 75 w 75"/>
                <a:gd name="T25" fmla="*/ 20 h 56"/>
                <a:gd name="T26" fmla="*/ 62 w 75"/>
                <a:gd name="T27" fmla="*/ 6 h 56"/>
                <a:gd name="T28" fmla="*/ 14 w 75"/>
                <a:gd name="T29" fmla="*/ 12 h 56"/>
                <a:gd name="T30" fmla="*/ 61 w 75"/>
                <a:gd name="T31" fmla="*/ 12 h 56"/>
                <a:gd name="T32" fmla="*/ 68 w 75"/>
                <a:gd name="T33" fmla="*/ 20 h 56"/>
                <a:gd name="T34" fmla="*/ 68 w 75"/>
                <a:gd name="T35" fmla="*/ 27 h 56"/>
                <a:gd name="T36" fmla="*/ 52 w 75"/>
                <a:gd name="T37" fmla="*/ 27 h 56"/>
                <a:gd name="T38" fmla="*/ 38 w 75"/>
                <a:gd name="T39" fmla="*/ 16 h 56"/>
                <a:gd name="T40" fmla="*/ 23 w 75"/>
                <a:gd name="T41" fmla="*/ 27 h 56"/>
                <a:gd name="T42" fmla="*/ 7 w 75"/>
                <a:gd name="T43" fmla="*/ 27 h 56"/>
                <a:gd name="T44" fmla="*/ 7 w 75"/>
                <a:gd name="T45" fmla="*/ 20 h 56"/>
                <a:gd name="T46" fmla="*/ 14 w 75"/>
                <a:gd name="T47" fmla="*/ 12 h 56"/>
                <a:gd name="T48" fmla="*/ 46 w 75"/>
                <a:gd name="T49" fmla="*/ 31 h 56"/>
                <a:gd name="T50" fmla="*/ 38 w 75"/>
                <a:gd name="T51" fmla="*/ 39 h 56"/>
                <a:gd name="T52" fmla="*/ 30 w 75"/>
                <a:gd name="T53" fmla="*/ 31 h 56"/>
                <a:gd name="T54" fmla="*/ 38 w 75"/>
                <a:gd name="T55" fmla="*/ 23 h 56"/>
                <a:gd name="T56" fmla="*/ 46 w 75"/>
                <a:gd name="T57" fmla="*/ 31 h 56"/>
                <a:gd name="T58" fmla="*/ 61 w 75"/>
                <a:gd name="T59" fmla="*/ 49 h 56"/>
                <a:gd name="T60" fmla="*/ 14 w 75"/>
                <a:gd name="T61" fmla="*/ 49 h 56"/>
                <a:gd name="T62" fmla="*/ 7 w 75"/>
                <a:gd name="T63" fmla="*/ 42 h 56"/>
                <a:gd name="T64" fmla="*/ 7 w 75"/>
                <a:gd name="T65" fmla="*/ 34 h 56"/>
                <a:gd name="T66" fmla="*/ 23 w 75"/>
                <a:gd name="T67" fmla="*/ 34 h 56"/>
                <a:gd name="T68" fmla="*/ 38 w 75"/>
                <a:gd name="T69" fmla="*/ 46 h 56"/>
                <a:gd name="T70" fmla="*/ 52 w 75"/>
                <a:gd name="T71" fmla="*/ 34 h 56"/>
                <a:gd name="T72" fmla="*/ 68 w 75"/>
                <a:gd name="T73" fmla="*/ 34 h 56"/>
                <a:gd name="T74" fmla="*/ 68 w 75"/>
                <a:gd name="T75" fmla="*/ 42 h 56"/>
                <a:gd name="T76" fmla="*/ 61 w 75"/>
                <a:gd name="T77" fmla="*/ 49 h 56"/>
                <a:gd name="T78" fmla="*/ 59 w 75"/>
                <a:gd name="T79" fmla="*/ 23 h 56"/>
                <a:gd name="T80" fmla="*/ 58 w 75"/>
                <a:gd name="T81" fmla="*/ 23 h 56"/>
                <a:gd name="T82" fmla="*/ 55 w 75"/>
                <a:gd name="T83" fmla="*/ 20 h 56"/>
                <a:gd name="T84" fmla="*/ 55 w 75"/>
                <a:gd name="T85" fmla="*/ 19 h 56"/>
                <a:gd name="T86" fmla="*/ 58 w 75"/>
                <a:gd name="T87" fmla="*/ 16 h 56"/>
                <a:gd name="T88" fmla="*/ 59 w 75"/>
                <a:gd name="T89" fmla="*/ 16 h 56"/>
                <a:gd name="T90" fmla="*/ 62 w 75"/>
                <a:gd name="T91" fmla="*/ 19 h 56"/>
                <a:gd name="T92" fmla="*/ 62 w 75"/>
                <a:gd name="T93" fmla="*/ 20 h 56"/>
                <a:gd name="T94" fmla="*/ 59 w 75"/>
                <a:gd name="T95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56">
                  <a:moveTo>
                    <a:pt x="62" y="6"/>
                  </a:moveTo>
                  <a:cubicBezTo>
                    <a:pt x="62" y="4"/>
                    <a:pt x="62" y="4"/>
                    <a:pt x="62" y="4"/>
                  </a:cubicBezTo>
                  <a:cubicBezTo>
                    <a:pt x="62" y="2"/>
                    <a:pt x="60" y="0"/>
                    <a:pt x="5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49" y="2"/>
                    <a:pt x="49" y="4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6" y="6"/>
                    <a:pt x="0" y="12"/>
                    <a:pt x="0" y="2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9" y="56"/>
                    <a:pt x="75" y="50"/>
                    <a:pt x="75" y="4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2"/>
                    <a:pt x="69" y="6"/>
                    <a:pt x="62" y="6"/>
                  </a:cubicBezTo>
                  <a:close/>
                  <a:moveTo>
                    <a:pt x="14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5" y="12"/>
                    <a:pt x="68" y="16"/>
                    <a:pt x="68" y="20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0" y="21"/>
                    <a:pt x="45" y="16"/>
                    <a:pt x="38" y="16"/>
                  </a:cubicBezTo>
                  <a:cubicBezTo>
                    <a:pt x="31" y="16"/>
                    <a:pt x="25" y="21"/>
                    <a:pt x="23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6"/>
                    <a:pt x="10" y="12"/>
                    <a:pt x="14" y="12"/>
                  </a:cubicBezTo>
                  <a:close/>
                  <a:moveTo>
                    <a:pt x="46" y="31"/>
                  </a:moveTo>
                  <a:cubicBezTo>
                    <a:pt x="46" y="35"/>
                    <a:pt x="42" y="39"/>
                    <a:pt x="38" y="39"/>
                  </a:cubicBezTo>
                  <a:cubicBezTo>
                    <a:pt x="33" y="39"/>
                    <a:pt x="30" y="35"/>
                    <a:pt x="30" y="31"/>
                  </a:cubicBezTo>
                  <a:cubicBezTo>
                    <a:pt x="30" y="26"/>
                    <a:pt x="33" y="23"/>
                    <a:pt x="38" y="23"/>
                  </a:cubicBezTo>
                  <a:cubicBezTo>
                    <a:pt x="42" y="23"/>
                    <a:pt x="46" y="26"/>
                    <a:pt x="46" y="31"/>
                  </a:cubicBezTo>
                  <a:close/>
                  <a:moveTo>
                    <a:pt x="61" y="49"/>
                  </a:moveTo>
                  <a:cubicBezTo>
                    <a:pt x="14" y="49"/>
                    <a:pt x="14" y="49"/>
                    <a:pt x="14" y="49"/>
                  </a:cubicBezTo>
                  <a:cubicBezTo>
                    <a:pt x="10" y="49"/>
                    <a:pt x="7" y="46"/>
                    <a:pt x="7" y="4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41"/>
                    <a:pt x="31" y="46"/>
                    <a:pt x="38" y="46"/>
                  </a:cubicBezTo>
                  <a:cubicBezTo>
                    <a:pt x="45" y="46"/>
                    <a:pt x="50" y="41"/>
                    <a:pt x="52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6"/>
                    <a:pt x="65" y="49"/>
                    <a:pt x="61" y="49"/>
                  </a:cubicBezTo>
                  <a:close/>
                  <a:moveTo>
                    <a:pt x="59" y="23"/>
                  </a:move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5" y="21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7"/>
                    <a:pt x="56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61" y="16"/>
                    <a:pt x="62" y="17"/>
                    <a:pt x="62" y="1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1"/>
                    <a:pt x="61" y="23"/>
                    <a:pt x="5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523006" y="2196048"/>
            <a:ext cx="6421051" cy="612001"/>
            <a:chOff x="5523006" y="2196048"/>
            <a:chExt cx="6421051" cy="612001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9921" y="2196048"/>
              <a:ext cx="5474136" cy="576000"/>
              <a:chOff x="1870869" y="2246068"/>
              <a:chExt cx="3738310" cy="450361"/>
            </a:xfrm>
          </p:grpSpPr>
          <p:sp>
            <p:nvSpPr>
              <p:cNvPr id="16" name="矩形 15"/>
              <p:cNvSpPr/>
              <p:nvPr/>
            </p:nvSpPr>
            <p:spPr>
              <a:xfrm flipH="1">
                <a:off x="1870869" y="2246068"/>
                <a:ext cx="2662238" cy="45036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 flipH="1">
                <a:off x="2180854" y="2284239"/>
                <a:ext cx="3428325" cy="36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结构展示</a:t>
                </a: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5523006" y="2232049"/>
              <a:ext cx="615304" cy="576000"/>
              <a:chOff x="5523005" y="2186837"/>
              <a:chExt cx="686083" cy="642258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5523007" y="3101222"/>
            <a:ext cx="4845321" cy="582032"/>
            <a:chOff x="5523007" y="3101222"/>
            <a:chExt cx="4845321" cy="582032"/>
          </a:xfrm>
        </p:grpSpPr>
        <p:sp>
          <p:nvSpPr>
            <p:cNvPr id="19" name="矩形 18"/>
            <p:cNvSpPr/>
            <p:nvPr/>
          </p:nvSpPr>
          <p:spPr>
            <a:xfrm flipH="1">
              <a:off x="6469921" y="3101222"/>
              <a:ext cx="3898407" cy="575995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rgbClr val="0070C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5523007" y="3107254"/>
              <a:ext cx="615304" cy="576000"/>
              <a:chOff x="5523005" y="2186837"/>
              <a:chExt cx="686083" cy="642258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5523007" y="3970456"/>
            <a:ext cx="4845321" cy="588003"/>
            <a:chOff x="5523007" y="3970456"/>
            <a:chExt cx="4845321" cy="588003"/>
          </a:xfrm>
        </p:grpSpPr>
        <p:sp>
          <p:nvSpPr>
            <p:cNvPr id="22" name="矩形 21"/>
            <p:cNvSpPr/>
            <p:nvPr/>
          </p:nvSpPr>
          <p:spPr>
            <a:xfrm flipH="1">
              <a:off x="6469921" y="3970456"/>
              <a:ext cx="3898407" cy="576000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rgbClr val="0070C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5523007" y="3982459"/>
              <a:ext cx="615304" cy="576000"/>
              <a:chOff x="5523005" y="2186837"/>
              <a:chExt cx="686083" cy="642258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5523007" y="4839660"/>
            <a:ext cx="4845321" cy="594003"/>
            <a:chOff x="5523007" y="4839660"/>
            <a:chExt cx="4845321" cy="594003"/>
          </a:xfrm>
        </p:grpSpPr>
        <p:sp>
          <p:nvSpPr>
            <p:cNvPr id="25" name="矩形 24"/>
            <p:cNvSpPr/>
            <p:nvPr/>
          </p:nvSpPr>
          <p:spPr>
            <a:xfrm flipH="1">
              <a:off x="6469921" y="4839660"/>
              <a:ext cx="3898407" cy="576000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rgbClr val="0070C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5523007" y="4857663"/>
              <a:ext cx="615304" cy="576000"/>
              <a:chOff x="5523005" y="2186837"/>
              <a:chExt cx="686083" cy="642258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04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9A0F85-743A-5CC4-2F4E-A3BD9CCC1F30}"/>
              </a:ext>
            </a:extLst>
          </p:cNvPr>
          <p:cNvSpPr txBox="1"/>
          <p:nvPr/>
        </p:nvSpPr>
        <p:spPr>
          <a:xfrm flipH="1">
            <a:off x="6922233" y="4875032"/>
            <a:ext cx="2084545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Redis Cluster</a:t>
            </a:r>
            <a:endParaRPr lang="zh-CN" altLang="en-US" sz="2400" b="0" dirty="0">
              <a:ln w="6350">
                <a:noFill/>
              </a:ln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771C47-E9B8-2F68-E910-0708FADCC311}"/>
              </a:ext>
            </a:extLst>
          </p:cNvPr>
          <p:cNvSpPr txBox="1"/>
          <p:nvPr/>
        </p:nvSpPr>
        <p:spPr>
          <a:xfrm flipH="1">
            <a:off x="6922233" y="4027625"/>
            <a:ext cx="2327880" cy="461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Redis </a:t>
            </a:r>
            <a:r>
              <a:rPr lang="zh-CN" altLang="en-US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主从架构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2B3B215-7FAF-8080-359F-64D9F96EEB91}"/>
              </a:ext>
            </a:extLst>
          </p:cNvPr>
          <p:cNvSpPr txBox="1"/>
          <p:nvPr/>
        </p:nvSpPr>
        <p:spPr>
          <a:xfrm flipH="1">
            <a:off x="6922233" y="3150247"/>
            <a:ext cx="247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AOF </a:t>
            </a:r>
            <a:r>
              <a:rPr lang="zh-CN" altLang="en-US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实现持久化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B094251D-D85C-4F0B-8629-439AE9494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17" y="1570660"/>
            <a:ext cx="7621031" cy="41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1B18F0-AFC2-85FC-EF8E-F163095CC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78" y="202792"/>
            <a:ext cx="5701147" cy="62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5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BC19F752-2DD3-7742-DF38-F32E4AFCD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84" y="1240019"/>
            <a:ext cx="8190276" cy="44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Redis Cluster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43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90E31F8F-A297-8A61-1245-06F8AA205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47" y="389726"/>
            <a:ext cx="4689475" cy="492443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基本原理</a:t>
            </a: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B15D2B5-5CCD-6F58-792A-924C30654725}"/>
              </a:ext>
            </a:extLst>
          </p:cNvPr>
          <p:cNvSpPr txBox="1">
            <a:spLocks/>
          </p:cNvSpPr>
          <p:nvPr/>
        </p:nvSpPr>
        <p:spPr>
          <a:xfrm>
            <a:off x="813489" y="1816426"/>
            <a:ext cx="9045149" cy="212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启动多个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实例和一个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redis proxy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根据目标不同分发到不同的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中进行处理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在函数中进行区分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45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945299" y="2098323"/>
            <a:ext cx="4366846" cy="315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定义和分发规则：通过目标的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cluste_size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分配任务到对应节点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B84C07-3B5C-1F8F-9386-F8AD85439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87" y="1543693"/>
            <a:ext cx="5005424" cy="37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5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945299" y="2098323"/>
            <a:ext cx="3744911" cy="375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函数中区分处理：判断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is_proxy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后，在函数中对应作出区分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FF089-44D0-1C74-6AC1-BCFC9396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56" y="828656"/>
            <a:ext cx="6296071" cy="52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测试脚本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DEDB6E-A19B-2C33-2EDB-0ED49D93F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88" y="-5850"/>
            <a:ext cx="4814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76FEDC-C932-8709-2BB6-954BC44C2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7" y="692176"/>
            <a:ext cx="7433378" cy="55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29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08D53E4-AFA1-31DE-7593-F9938A3A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10" y="808489"/>
            <a:ext cx="7272949" cy="52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结构展示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配置文件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018E269-CCE8-F6D6-487F-3EB573C69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118677"/>
            <a:ext cx="4807720" cy="6525872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80DEEFD-0357-E1EC-B263-1E8763F6A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20" y="855833"/>
            <a:ext cx="3394813" cy="2877273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9AF97EE1-0A2F-6FAE-CB3C-9C03905F7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59" y="4057057"/>
            <a:ext cx="5115153" cy="13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8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8" name="文本框 137"/>
          <p:cNvSpPr txBox="1"/>
          <p:nvPr/>
        </p:nvSpPr>
        <p:spPr>
          <a:xfrm>
            <a:off x="3418945" y="2701592"/>
            <a:ext cx="5028443" cy="132343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b="1" spc="0">
                <a:ln w="0"/>
                <a:solidFill>
                  <a:schemeClr val="accent5">
                    <a:lumMod val="50000"/>
                  </a:schemeClr>
                </a:solidFill>
                <a:cs typeface="+mn-ea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dirty="0">
                <a:sym typeface="+mn-lt"/>
              </a:rPr>
              <a:t>感谢观看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62FA0A4-4967-FF0D-37AE-23D24B89F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74" y="841570"/>
            <a:ext cx="6839465" cy="51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7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579D9D5B-F252-B2D5-EB75-92C00CA97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53" y="653369"/>
            <a:ext cx="6784972" cy="54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AOF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实现持久化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5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42024C5A-3C69-13B2-AEC9-B204554ADAFD}"/>
              </a:ext>
            </a:extLst>
          </p:cNvPr>
          <p:cNvSpPr txBox="1">
            <a:spLocks/>
          </p:cNvSpPr>
          <p:nvPr/>
        </p:nvSpPr>
        <p:spPr>
          <a:xfrm>
            <a:off x="1573425" y="1817965"/>
            <a:ext cx="9045149" cy="3687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写入操作记录：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当数据库执行写操作（如设置键值对、删除键值对）时，不仅将操作应用到内存中的数据结构，还将操作以特定的格式记录到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文件中。这样，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文件就成为了一个包含了所有写操作历史的日志文件。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追加写入：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写入操作记录时，采用追加写入的方式将记录追加到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文件的末尾。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文件同步：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每个写操作都调用操作系统的文件同步函数，将数据从内核缓冲区写入磁盘。</a:t>
            </a:r>
            <a:endParaRPr lang="en-US" altLang="zh-CN">
              <a:solidFill>
                <a:srgbClr val="24292F"/>
              </a:solidFill>
              <a:latin typeface="-apple-system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数据恢复：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当数据库重新启动时，可以通过重新执行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文件中的写操作来还原内存中的数据状态。数据库按照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文件中的操作记录顺序执行写操作，并将数据加载到内存中，使得数据能够完全恢复到崩溃前的状态。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0E31F8F-A297-8A61-1245-06F8AA205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47" y="389726"/>
            <a:ext cx="4689475" cy="492443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基本原理</a:t>
            </a:r>
          </a:p>
        </p:txBody>
      </p:sp>
    </p:spTree>
    <p:extLst>
      <p:ext uri="{BB962C8B-B14F-4D97-AF65-F5344CB8AC3E}">
        <p14:creationId xmlns:p14="http://schemas.microsoft.com/office/powerpoint/2010/main" val="412214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5FF2DB94-9F11-B2D8-3FDC-796B768FC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60" y="2282655"/>
            <a:ext cx="8951896" cy="61898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EA515E4B-22E8-C0BE-28A1-3ED06D5A7A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20" y="3222595"/>
            <a:ext cx="8971505" cy="3021452"/>
          </a:xfrm>
          <a:prstGeom prst="rect">
            <a:avLst/>
          </a:prstGeom>
        </p:spPr>
      </p:pic>
      <p:sp>
        <p:nvSpPr>
          <p:cNvPr id="69" name="文本占位符 2">
            <a:extLst>
              <a:ext uri="{FF2B5EF4-FFF2-40B4-BE49-F238E27FC236}">
                <a16:creationId xmlns:a16="http://schemas.microsoft.com/office/drawing/2014/main" id="{0731790F-560C-6046-5FFC-E4D5DC0AFDD0}"/>
              </a:ext>
            </a:extLst>
          </p:cNvPr>
          <p:cNvSpPr txBox="1">
            <a:spLocks/>
          </p:cNvSpPr>
          <p:nvPr/>
        </p:nvSpPr>
        <p:spPr>
          <a:xfrm>
            <a:off x="1641913" y="1681697"/>
            <a:ext cx="10817294" cy="109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aof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：记录当前操作到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temp.txt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，每一操作追加记录一次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221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F43E16-DD4C-1700-2F48-998CE90A1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673" y="302211"/>
            <a:ext cx="5303980" cy="643183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C41E6-6465-373D-A468-BDAC436D7F0C}"/>
              </a:ext>
            </a:extLst>
          </p:cNvPr>
          <p:cNvSpPr txBox="1">
            <a:spLocks/>
          </p:cNvSpPr>
          <p:nvPr/>
        </p:nvSpPr>
        <p:spPr>
          <a:xfrm>
            <a:off x="862255" y="1896123"/>
            <a:ext cx="4065879" cy="2215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：将记录在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temp.txt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中的操作逐步复现</a:t>
            </a:r>
          </a:p>
        </p:txBody>
      </p:sp>
    </p:spTree>
    <p:extLst>
      <p:ext uri="{BB962C8B-B14F-4D97-AF65-F5344CB8AC3E}">
        <p14:creationId xmlns:p14="http://schemas.microsoft.com/office/powerpoint/2010/main" val="374327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ssbkql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ssbkql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436</Words>
  <Application>Microsoft Office PowerPoint</Application>
  <PresentationFormat>宽屏</PresentationFormat>
  <Paragraphs>63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-apple-system</vt:lpstr>
      <vt:lpstr>等线</vt:lpstr>
      <vt:lpstr>方正正大黑简体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</dc:title>
  <dc:creator>第一PPT</dc:creator>
  <cp:keywords>www.1ppt.com</cp:keywords>
  <dc:description>www.1ppt.com</dc:description>
  <cp:lastModifiedBy>文浩 窦</cp:lastModifiedBy>
  <cp:revision>33</cp:revision>
  <dcterms:created xsi:type="dcterms:W3CDTF">2017-06-29T01:06:00Z</dcterms:created>
  <dcterms:modified xsi:type="dcterms:W3CDTF">2023-09-15T02:39:10Z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6A985E3B955A46759215EE3D721A9889_12</vt:lpwstr>
  </property>
  <property fmtid="{D5CDD505-2E9C-101B-9397-08002B2CF9AE}" pid="3" name="KSOProductBuildVer">
    <vt:lpwstr>2052-11.1.0.14309</vt:lpwstr>
  </property>
</Properties>
</file>